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97" r:id="rId2"/>
    <p:sldId id="272" r:id="rId3"/>
    <p:sldId id="273" r:id="rId4"/>
    <p:sldId id="274" r:id="rId5"/>
    <p:sldId id="290" r:id="rId6"/>
    <p:sldId id="291" r:id="rId7"/>
    <p:sldId id="294" r:id="rId8"/>
    <p:sldId id="296" r:id="rId9"/>
    <p:sldId id="258" r:id="rId10"/>
    <p:sldId id="295" r:id="rId11"/>
  </p:sldIdLst>
  <p:sldSz cx="18288000" cy="10287000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Caveat Brush" pitchFamily="2" charset="0"/>
      <p:regular r:id="rId14"/>
    </p:embeddedFont>
    <p:embeddedFont>
      <p:font typeface="Source Sans 3" panose="020B0604020202020204" charset="0"/>
      <p:regular r:id="rId15"/>
      <p:bold r:id="rId16"/>
      <p:italic r:id="rId17"/>
      <p:boldItalic r:id="rId18"/>
    </p:embeddedFont>
    <p:embeddedFont>
      <p:font typeface="Vollkorn" panose="020B0604020202020204" charset="0"/>
      <p:regular r:id="rId19"/>
      <p:bold r:id="rId20"/>
      <p:italic r:id="rId21"/>
      <p:boldItalic r:id="rId22"/>
    </p:embeddedFont>
    <p:embeddedFont>
      <p:font typeface="Vollkorn SemiBol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9BD82069-3310-10DF-D4B2-5CC819A9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77DF5BC4-9889-9876-37EC-F0A3EAD399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E811DEF3-E7BF-4E36-7F42-2AF9FD9AD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64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fc2c69ab9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dfc2c69ab9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95494E90-F4E1-D7BD-9199-894BB1730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>
            <a:extLst>
              <a:ext uri="{FF2B5EF4-FFF2-40B4-BE49-F238E27FC236}">
                <a16:creationId xmlns:a16="http://schemas.microsoft.com/office/drawing/2014/main" id="{51E7329B-4503-DE9D-5383-0B259736BB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>
            <a:extLst>
              <a:ext uri="{FF2B5EF4-FFF2-40B4-BE49-F238E27FC236}">
                <a16:creationId xmlns:a16="http://schemas.microsoft.com/office/drawing/2014/main" id="{CAB60B96-CDEA-A6F8-3FC3-830F2D6D5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15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">
  <p:cSld name="CUSTOM_1_1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l="92697" t="19200" b="26359"/>
          <a:stretch/>
        </p:blipFill>
        <p:spPr>
          <a:xfrm>
            <a:off x="0" y="0"/>
            <a:ext cx="117915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/>
          <p:nvPr/>
        </p:nvSpPr>
        <p:spPr>
          <a:xfrm>
            <a:off x="7661111" y="257070"/>
            <a:ext cx="9598914" cy="11814048"/>
          </a:xfrm>
          <a:custGeom>
            <a:avLst/>
            <a:gdLst/>
            <a:ahLst/>
            <a:cxnLst/>
            <a:rect l="l" t="t" r="r" b="b"/>
            <a:pathLst>
              <a:path w="660400" h="812800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E5C2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 rotWithShape="1">
          <a:blip r:embed="rId4">
            <a:alphaModFix/>
          </a:blip>
          <a:srcRect l="14118"/>
          <a:stretch/>
        </p:blipFill>
        <p:spPr>
          <a:xfrm>
            <a:off x="-2" y="7484300"/>
            <a:ext cx="3491149" cy="28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179150" y="1379550"/>
            <a:ext cx="6064800" cy="7695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 1">
  <p:cSld name="CUSTOM_1_1_1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025" y="210650"/>
            <a:ext cx="14749952" cy="98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 1 1">
  <p:cSld name="CUSTOM_1_1_1_1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t="10682"/>
          <a:stretch/>
        </p:blipFill>
        <p:spPr>
          <a:xfrm>
            <a:off x="114750" y="1"/>
            <a:ext cx="7224648" cy="37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95300"/>
            <a:ext cx="7773624" cy="609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5">
            <a:alphaModFix/>
          </a:blip>
          <a:srcRect t="21637" r="89472" b="22536"/>
          <a:stretch/>
        </p:blipFill>
        <p:spPr>
          <a:xfrm>
            <a:off x="16630325" y="425"/>
            <a:ext cx="1657674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57180"/>
          <a:stretch/>
        </p:blipFill>
        <p:spPr>
          <a:xfrm>
            <a:off x="1323100" y="274844"/>
            <a:ext cx="15641800" cy="100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 b="20242"/>
          <a:stretch/>
        </p:blipFill>
        <p:spPr>
          <a:xfrm>
            <a:off x="2766875" y="7529250"/>
            <a:ext cx="7315200" cy="27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5">
            <a:alphaModFix/>
          </a:blip>
          <a:srcRect b="52938"/>
          <a:stretch/>
        </p:blipFill>
        <p:spPr>
          <a:xfrm>
            <a:off x="10082075" y="6917950"/>
            <a:ext cx="5439049" cy="336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">
  <p:cSld name="CUSTOM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175" y="93700"/>
            <a:ext cx="9959951" cy="99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3303584" y="5143500"/>
            <a:ext cx="4984416" cy="5211842"/>
          </a:xfrm>
          <a:custGeom>
            <a:avLst/>
            <a:gdLst/>
            <a:ahLst/>
            <a:cxnLst/>
            <a:rect l="l" t="t" r="r" b="b"/>
            <a:pathLst>
              <a:path w="4984416" h="5211842" extrusionOk="0">
                <a:moveTo>
                  <a:pt x="0" y="0"/>
                </a:moveTo>
                <a:lnTo>
                  <a:pt x="4984416" y="0"/>
                </a:lnTo>
                <a:lnTo>
                  <a:pt x="4984416" y="5211842"/>
                </a:lnTo>
                <a:lnTo>
                  <a:pt x="0" y="521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4" name="Google Shape;24;p4"/>
          <p:cNvPicPr preferRelativeResize="0"/>
          <p:nvPr/>
        </p:nvPicPr>
        <p:blipFill rotWithShape="1">
          <a:blip r:embed="rId5">
            <a:alphaModFix/>
          </a:blip>
          <a:srcRect l="14697"/>
          <a:stretch/>
        </p:blipFill>
        <p:spPr>
          <a:xfrm>
            <a:off x="0" y="6295675"/>
            <a:ext cx="3951002" cy="40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03574" y="5143500"/>
            <a:ext cx="4969400" cy="519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l="46811" b="5374"/>
          <a:stretch/>
        </p:blipFill>
        <p:spPr>
          <a:xfrm>
            <a:off x="0" y="1295050"/>
            <a:ext cx="2388976" cy="899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r="46811" b="9624"/>
          <a:stretch/>
        </p:blipFill>
        <p:spPr>
          <a:xfrm>
            <a:off x="15898925" y="1699025"/>
            <a:ext cx="2388976" cy="85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4">
            <a:alphaModFix/>
          </a:blip>
          <a:srcRect t="92825"/>
          <a:stretch/>
        </p:blipFill>
        <p:spPr>
          <a:xfrm>
            <a:off x="756100" y="-2"/>
            <a:ext cx="15832950" cy="132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>
  <p:cSld name="CUSTOM_1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l="83455" t="28025" b="14486"/>
          <a:stretch/>
        </p:blipFill>
        <p:spPr>
          <a:xfrm>
            <a:off x="0" y="1"/>
            <a:ext cx="735775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4">
            <a:alphaModFix/>
          </a:blip>
          <a:srcRect t="28789" r="86090" b="13722"/>
          <a:stretch/>
        </p:blipFill>
        <p:spPr>
          <a:xfrm>
            <a:off x="17669375" y="0"/>
            <a:ext cx="61862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>
            <a:spLocks noGrp="1"/>
          </p:cNvSpPr>
          <p:nvPr>
            <p:ph type="pic" idx="2"/>
          </p:nvPr>
        </p:nvSpPr>
        <p:spPr>
          <a:xfrm>
            <a:off x="1001425" y="598375"/>
            <a:ext cx="3927600" cy="67479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3"/>
          </p:nvPr>
        </p:nvSpPr>
        <p:spPr>
          <a:xfrm>
            <a:off x="5128025" y="557650"/>
            <a:ext cx="3927600" cy="67479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4"/>
          </p:nvPr>
        </p:nvSpPr>
        <p:spPr>
          <a:xfrm>
            <a:off x="9254600" y="557650"/>
            <a:ext cx="3927600" cy="85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5"/>
          </p:nvPr>
        </p:nvSpPr>
        <p:spPr>
          <a:xfrm>
            <a:off x="13461975" y="557638"/>
            <a:ext cx="3927600" cy="859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lide">
  <p:cSld name="CUSTOM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t="29423"/>
          <a:stretch/>
        </p:blipFill>
        <p:spPr>
          <a:xfrm>
            <a:off x="557600" y="0"/>
            <a:ext cx="12186525" cy="100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4">
            <a:alphaModFix/>
          </a:blip>
          <a:srcRect b="3400"/>
          <a:stretch/>
        </p:blipFill>
        <p:spPr>
          <a:xfrm>
            <a:off x="13103450" y="1761300"/>
            <a:ext cx="5184551" cy="852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>
  <p:cSld name="CUSTOM_1_1_1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46" name="Google Shape;4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50" y="264100"/>
            <a:ext cx="16930698" cy="4207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2187771" y="4591600"/>
            <a:ext cx="13681800" cy="4105531"/>
            <a:chOff x="0" y="25400"/>
            <a:chExt cx="18242400" cy="5474041"/>
          </a:xfrm>
        </p:grpSpPr>
        <p:cxnSp>
          <p:nvCxnSpPr>
            <p:cNvPr id="48" name="Google Shape;48;p8"/>
            <p:cNvCxnSpPr/>
            <p:nvPr/>
          </p:nvCxnSpPr>
          <p:spPr>
            <a:xfrm>
              <a:off x="0" y="2540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8"/>
            <p:cNvCxnSpPr/>
            <p:nvPr/>
          </p:nvCxnSpPr>
          <p:spPr>
            <a:xfrm>
              <a:off x="0" y="93774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8"/>
            <p:cNvCxnSpPr/>
            <p:nvPr/>
          </p:nvCxnSpPr>
          <p:spPr>
            <a:xfrm>
              <a:off x="0" y="185008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8"/>
            <p:cNvCxnSpPr/>
            <p:nvPr/>
          </p:nvCxnSpPr>
          <p:spPr>
            <a:xfrm>
              <a:off x="0" y="276242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8"/>
            <p:cNvCxnSpPr/>
            <p:nvPr/>
          </p:nvCxnSpPr>
          <p:spPr>
            <a:xfrm>
              <a:off x="0" y="367476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8"/>
            <p:cNvCxnSpPr/>
            <p:nvPr/>
          </p:nvCxnSpPr>
          <p:spPr>
            <a:xfrm>
              <a:off x="0" y="458710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8"/>
            <p:cNvCxnSpPr/>
            <p:nvPr/>
          </p:nvCxnSpPr>
          <p:spPr>
            <a:xfrm>
              <a:off x="0" y="549944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55" name="Google Shape;55;p8"/>
          <p:cNvPicPr preferRelativeResize="0"/>
          <p:nvPr/>
        </p:nvPicPr>
        <p:blipFill rotWithShape="1">
          <a:blip r:embed="rId5">
            <a:alphaModFix/>
          </a:blip>
          <a:srcRect r="16645"/>
          <a:stretch/>
        </p:blipFill>
        <p:spPr>
          <a:xfrm>
            <a:off x="14256175" y="6836625"/>
            <a:ext cx="4031826" cy="35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CUSTOM_1_1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/>
          <p:nvPr/>
        </p:nvSpPr>
        <p:spPr>
          <a:xfrm>
            <a:off x="9881357" y="-3596"/>
            <a:ext cx="8555308" cy="10293677"/>
          </a:xfrm>
          <a:custGeom>
            <a:avLst/>
            <a:gdLst/>
            <a:ahLst/>
            <a:cxnLst/>
            <a:rect l="l" t="t" r="r" b="b"/>
            <a:pathLst>
              <a:path w="2252879" h="2765259" extrusionOk="0">
                <a:moveTo>
                  <a:pt x="0" y="0"/>
                </a:moveTo>
                <a:lnTo>
                  <a:pt x="2252879" y="0"/>
                </a:lnTo>
                <a:lnTo>
                  <a:pt x="2252879" y="2765259"/>
                </a:lnTo>
                <a:lnTo>
                  <a:pt x="0" y="2765259"/>
                </a:lnTo>
                <a:close/>
              </a:path>
            </a:pathLst>
          </a:custGeom>
          <a:solidFill>
            <a:srgbClr val="5E4938"/>
          </a:solidFill>
          <a:ln>
            <a:noFill/>
          </a:ln>
        </p:spPr>
      </p:sp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00" y="5181822"/>
            <a:ext cx="7930424" cy="197098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>
            <a:spLocks noGrp="1"/>
          </p:cNvSpPr>
          <p:nvPr>
            <p:ph type="pic" idx="2"/>
          </p:nvPr>
        </p:nvSpPr>
        <p:spPr>
          <a:xfrm>
            <a:off x="1359200" y="5741575"/>
            <a:ext cx="6906900" cy="304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1_1_1_1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25" y="452825"/>
            <a:ext cx="7329176" cy="938136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11299888" y="1378350"/>
            <a:ext cx="5932500" cy="7527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ollkorn"/>
              <a:buNone/>
              <a:defRPr sz="4400" b="1" i="0" u="none" strike="noStrike" cap="none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3"/>
              <a:buChar char="•"/>
              <a:defRPr sz="32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Char char="–"/>
              <a:defRPr sz="2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3"/>
              <a:buChar char="•"/>
              <a:defRPr sz="24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–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»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4">
            <a:alphaModFix/>
          </a:blip>
          <a:srcRect b="57180"/>
          <a:stretch/>
        </p:blipFill>
        <p:spPr>
          <a:xfrm>
            <a:off x="1323100" y="274844"/>
            <a:ext cx="15641800" cy="100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3412480" y="2096512"/>
            <a:ext cx="1146304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solidFill>
                  <a:srgbClr val="869856"/>
                </a:solidFill>
                <a:latin typeface="Vollkorn"/>
                <a:ea typeface="Vollkorn"/>
              </a:rPr>
              <a:t>Mathematical Modelling for Predicting Epidemic Outbreaks Using Machine Learning</a:t>
            </a:r>
            <a:endParaRPr lang="en-US" sz="44800" dirty="0">
              <a:solidFill>
                <a:srgbClr val="869856"/>
              </a:solidFill>
              <a:latin typeface="Vollkorn"/>
              <a:ea typeface="Vollkorn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5">
            <a:alphaModFix/>
          </a:blip>
          <a:srcRect b="20242"/>
          <a:stretch/>
        </p:blipFill>
        <p:spPr>
          <a:xfrm>
            <a:off x="2766875" y="7665680"/>
            <a:ext cx="7315200" cy="262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6">
            <a:alphaModFix/>
          </a:blip>
          <a:srcRect b="52938"/>
          <a:stretch/>
        </p:blipFill>
        <p:spPr>
          <a:xfrm>
            <a:off x="9894627" y="7529250"/>
            <a:ext cx="5626497" cy="2757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7;p19">
            <a:extLst>
              <a:ext uri="{FF2B5EF4-FFF2-40B4-BE49-F238E27FC236}">
                <a16:creationId xmlns:a16="http://schemas.microsoft.com/office/drawing/2014/main" id="{AB7DEBC9-7F45-45A2-B6A6-295DC9C38AE5}"/>
              </a:ext>
            </a:extLst>
          </p:cNvPr>
          <p:cNvSpPr txBox="1"/>
          <p:nvPr/>
        </p:nvSpPr>
        <p:spPr>
          <a:xfrm>
            <a:off x="3412480" y="5531879"/>
            <a:ext cx="1146304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362620"/>
                </a:solidFill>
                <a:latin typeface="Vollkorn SemiBold"/>
                <a:ea typeface="Vollkorn SemiBold"/>
              </a:rPr>
              <a:t>Integrating Machine Learning and Traditional Approaches</a:t>
            </a:r>
            <a:endParaRPr sz="4800" b="1" dirty="0">
              <a:solidFill>
                <a:srgbClr val="362620"/>
              </a:solidFill>
              <a:latin typeface="Vollkorn SemiBold"/>
              <a:ea typeface="Vollkorn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27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637" name="Google Shape;637;p27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39" name="Google Shape;639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641" name="Google Shape;641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2" name="Google Shape;642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" name="Google Shape;643;p27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644" name="Google Shape;644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5" name="Google Shape;645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27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647" name="Google Shape;647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8" name="Google Shape;648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9" name="Google Shape;649;p27"/>
          <p:cNvSpPr txBox="1"/>
          <p:nvPr/>
        </p:nvSpPr>
        <p:spPr>
          <a:xfrm>
            <a:off x="7966343" y="382287"/>
            <a:ext cx="9205800" cy="27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89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Thank you</a:t>
            </a:r>
            <a:endParaRPr dirty="0"/>
          </a:p>
        </p:txBody>
      </p:sp>
      <p:sp>
        <p:nvSpPr>
          <p:cNvPr id="650" name="Google Shape;650;p27"/>
          <p:cNvSpPr txBox="1"/>
          <p:nvPr/>
        </p:nvSpPr>
        <p:spPr>
          <a:xfrm>
            <a:off x="6931886" y="3194661"/>
            <a:ext cx="9009359" cy="68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 your valuable Time </a:t>
            </a:r>
            <a:endParaRPr dirty="0"/>
          </a:p>
        </p:txBody>
      </p:sp>
      <p:sp>
        <p:nvSpPr>
          <p:cNvPr id="652" name="Google Shape;652;p27"/>
          <p:cNvSpPr txBox="1"/>
          <p:nvPr/>
        </p:nvSpPr>
        <p:spPr>
          <a:xfrm>
            <a:off x="7219666" y="7223909"/>
            <a:ext cx="8720916" cy="64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Scan code to download </a:t>
            </a:r>
            <a:endParaRPr dirty="0"/>
          </a:p>
        </p:txBody>
      </p:sp>
      <p:pic>
        <p:nvPicPr>
          <p:cNvPr id="654" name="Google Shape;654;p27"/>
          <p:cNvPicPr preferRelativeResize="0"/>
          <p:nvPr/>
        </p:nvPicPr>
        <p:blipFill rotWithShape="1">
          <a:blip r:embed="rId3">
            <a:alphaModFix/>
          </a:blip>
          <a:srcRect b="34554"/>
          <a:stretch/>
        </p:blipFill>
        <p:spPr>
          <a:xfrm>
            <a:off x="1517375" y="2830499"/>
            <a:ext cx="5163825" cy="745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83AB9-F18E-FAC4-9BFB-573E59B02A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08024" y="3848508"/>
            <a:ext cx="4012442" cy="3049915"/>
          </a:xfrm>
          <a:prstGeom prst="rect">
            <a:avLst/>
          </a:prstGeom>
        </p:spPr>
      </p:pic>
      <p:sp>
        <p:nvSpPr>
          <p:cNvPr id="2" name="Google Shape;652;p27">
            <a:extLst>
              <a:ext uri="{FF2B5EF4-FFF2-40B4-BE49-F238E27FC236}">
                <a16:creationId xmlns:a16="http://schemas.microsoft.com/office/drawing/2014/main" id="{7FBF97EB-6174-F8EC-7487-DE6F0A81896B}"/>
              </a:ext>
            </a:extLst>
          </p:cNvPr>
          <p:cNvSpPr txBox="1"/>
          <p:nvPr/>
        </p:nvSpPr>
        <p:spPr>
          <a:xfrm>
            <a:off x="7201781" y="7882738"/>
            <a:ext cx="8720916" cy="843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dirty="0">
                <a:latin typeface="Cabin"/>
                <a:ea typeface="Cabin"/>
                <a:cs typeface="Cabin"/>
                <a:sym typeface="Cabin"/>
              </a:rPr>
              <a:t>By : Sujith S 22MIY0046</a:t>
            </a:r>
            <a:br>
              <a:rPr lang="en-US" sz="4692" b="1" dirty="0">
                <a:latin typeface="Cabin"/>
                <a:ea typeface="Cabin"/>
                <a:cs typeface="Cabin"/>
                <a:sym typeface="Cabin"/>
              </a:rPr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95D7BB8-8608-F0CA-86DD-880BDA37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>
            <a:extLst>
              <a:ext uri="{FF2B5EF4-FFF2-40B4-BE49-F238E27FC236}">
                <a16:creationId xmlns:a16="http://schemas.microsoft.com/office/drawing/2014/main" id="{37C5BAB8-E169-B978-3BAE-243D9D387E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0115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>
            <a:extLst>
              <a:ext uri="{FF2B5EF4-FFF2-40B4-BE49-F238E27FC236}">
                <a16:creationId xmlns:a16="http://schemas.microsoft.com/office/drawing/2014/main" id="{DF7233D0-B877-3ADF-47F4-CD433D1B85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200" y="5741575"/>
            <a:ext cx="6906849" cy="304534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>
            <a:extLst>
              <a:ext uri="{FF2B5EF4-FFF2-40B4-BE49-F238E27FC236}">
                <a16:creationId xmlns:a16="http://schemas.microsoft.com/office/drawing/2014/main" id="{4FCD6A72-A22B-2EAA-CA9B-3CCC87AC9316}"/>
              </a:ext>
            </a:extLst>
          </p:cNvPr>
          <p:cNvSpPr txBox="1"/>
          <p:nvPr/>
        </p:nvSpPr>
        <p:spPr>
          <a:xfrm>
            <a:off x="2009461" y="968925"/>
            <a:ext cx="56064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362620"/>
                </a:solidFill>
                <a:latin typeface="Vollkorn SemiBold"/>
                <a:ea typeface="Vollkorn SemiBold"/>
                <a:sym typeface="Vollkorn SemiBold"/>
              </a:rPr>
              <a:t>Abstract</a:t>
            </a:r>
            <a:endParaRPr dirty="0"/>
          </a:p>
        </p:txBody>
      </p:sp>
      <p:sp>
        <p:nvSpPr>
          <p:cNvPr id="148" name="Google Shape;148;p19">
            <a:extLst>
              <a:ext uri="{FF2B5EF4-FFF2-40B4-BE49-F238E27FC236}">
                <a16:creationId xmlns:a16="http://schemas.microsoft.com/office/drawing/2014/main" id="{CAA00DF1-05DF-C79F-B1F5-D475E5BE017F}"/>
              </a:ext>
            </a:extLst>
          </p:cNvPr>
          <p:cNvSpPr txBox="1"/>
          <p:nvPr/>
        </p:nvSpPr>
        <p:spPr>
          <a:xfrm>
            <a:off x="1028729" y="2164052"/>
            <a:ext cx="76392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62620"/>
                </a:solidFill>
                <a:latin typeface="Source Sans 3"/>
              </a:rPr>
              <a:t>Epidemic outbreaks demand accurate predictions to mitigate global challenges. This paper proposes integrating SIR models with machine learning to enhance accuracy and control strategies.</a:t>
            </a:r>
            <a:endParaRPr sz="2800" dirty="0">
              <a:solidFill>
                <a:srgbClr val="362620"/>
              </a:solidFill>
              <a:latin typeface="Source Sans 3"/>
              <a:sym typeface="Source Sans 3"/>
            </a:endParaRPr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F641964-46D2-92C7-C56A-039A39D9B7AE}"/>
              </a:ext>
            </a:extLst>
          </p:cNvPr>
          <p:cNvSpPr/>
          <p:nvPr/>
        </p:nvSpPr>
        <p:spPr>
          <a:xfrm>
            <a:off x="9881357" y="-3596"/>
            <a:ext cx="8553956" cy="10290635"/>
          </a:xfrm>
          <a:custGeom>
            <a:avLst/>
            <a:gdLst/>
            <a:ahLst/>
            <a:cxnLst/>
            <a:rect l="l" t="t" r="r" b="b"/>
            <a:pathLst>
              <a:path w="2252879" h="2765259" extrusionOk="0">
                <a:moveTo>
                  <a:pt x="0" y="0"/>
                </a:moveTo>
                <a:lnTo>
                  <a:pt x="2252879" y="0"/>
                </a:lnTo>
                <a:lnTo>
                  <a:pt x="2252879" y="2765259"/>
                </a:lnTo>
                <a:lnTo>
                  <a:pt x="0" y="2765259"/>
                </a:lnTo>
                <a:close/>
              </a:path>
            </a:pathLst>
          </a:custGeom>
          <a:solidFill>
            <a:srgbClr val="5E4938"/>
          </a:solidFill>
          <a:ln>
            <a:noFill/>
          </a:ln>
        </p:spPr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B25398B6-FF5F-D978-2891-1A0A9B32E944}"/>
              </a:ext>
            </a:extLst>
          </p:cNvPr>
          <p:cNvSpPr txBox="1"/>
          <p:nvPr/>
        </p:nvSpPr>
        <p:spPr>
          <a:xfrm>
            <a:off x="10153503" y="847725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</a:t>
            </a:r>
            <a:endParaRPr/>
          </a:p>
        </p:txBody>
      </p:sp>
      <p:sp>
        <p:nvSpPr>
          <p:cNvPr id="151" name="Google Shape;151;p19">
            <a:extLst>
              <a:ext uri="{FF2B5EF4-FFF2-40B4-BE49-F238E27FC236}">
                <a16:creationId xmlns:a16="http://schemas.microsoft.com/office/drawing/2014/main" id="{F217EE9E-FEEA-55F8-17DF-93146EB14108}"/>
              </a:ext>
            </a:extLst>
          </p:cNvPr>
          <p:cNvSpPr txBox="1"/>
          <p:nvPr/>
        </p:nvSpPr>
        <p:spPr>
          <a:xfrm>
            <a:off x="10153503" y="3917898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</a:t>
            </a:r>
            <a:endParaRPr/>
          </a:p>
        </p:txBody>
      </p:sp>
      <p:sp>
        <p:nvSpPr>
          <p:cNvPr id="152" name="Google Shape;152;p19">
            <a:extLst>
              <a:ext uri="{FF2B5EF4-FFF2-40B4-BE49-F238E27FC236}">
                <a16:creationId xmlns:a16="http://schemas.microsoft.com/office/drawing/2014/main" id="{278E02EE-3F30-9568-EE5B-A203727F2CDC}"/>
              </a:ext>
            </a:extLst>
          </p:cNvPr>
          <p:cNvSpPr txBox="1"/>
          <p:nvPr/>
        </p:nvSpPr>
        <p:spPr>
          <a:xfrm>
            <a:off x="10153503" y="6668075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</a:t>
            </a:r>
            <a:endParaRPr/>
          </a:p>
        </p:txBody>
      </p:sp>
      <p:sp>
        <p:nvSpPr>
          <p:cNvPr id="154" name="Google Shape;154;p19">
            <a:extLst>
              <a:ext uri="{FF2B5EF4-FFF2-40B4-BE49-F238E27FC236}">
                <a16:creationId xmlns:a16="http://schemas.microsoft.com/office/drawing/2014/main" id="{4B3A58BE-9A3B-10BC-69B3-363454BEF77D}"/>
              </a:ext>
            </a:extLst>
          </p:cNvPr>
          <p:cNvSpPr txBox="1"/>
          <p:nvPr/>
        </p:nvSpPr>
        <p:spPr>
          <a:xfrm>
            <a:off x="12064471" y="1270952"/>
            <a:ext cx="43899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E4DA66"/>
                </a:solidFill>
                <a:latin typeface="Source Sans 3"/>
              </a:rPr>
              <a:t>Epidemics demand accurate prediction for effective control.</a:t>
            </a:r>
            <a:endParaRPr sz="3200" dirty="0">
              <a:solidFill>
                <a:srgbClr val="E4DA66"/>
              </a:solidFill>
              <a:latin typeface="Source Sans 3"/>
              <a:sym typeface="Source Sans 3"/>
            </a:endParaRPr>
          </a:p>
        </p:txBody>
      </p:sp>
      <p:sp>
        <p:nvSpPr>
          <p:cNvPr id="155" name="Google Shape;155;p19">
            <a:extLst>
              <a:ext uri="{FF2B5EF4-FFF2-40B4-BE49-F238E27FC236}">
                <a16:creationId xmlns:a16="http://schemas.microsoft.com/office/drawing/2014/main" id="{4E9329E6-1D3C-6ED4-F005-64AB71CC10D4}"/>
              </a:ext>
            </a:extLst>
          </p:cNvPr>
          <p:cNvSpPr txBox="1"/>
          <p:nvPr/>
        </p:nvSpPr>
        <p:spPr>
          <a:xfrm>
            <a:off x="12064470" y="4332358"/>
            <a:ext cx="51948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i="0" u="none" strike="noStrike" cap="none" dirty="0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Hybrid framework: Mathematical models + Machine Learning.</a:t>
            </a:r>
            <a:endParaRPr sz="18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8" name="Google Shape;158;p19">
            <a:extLst>
              <a:ext uri="{FF2B5EF4-FFF2-40B4-BE49-F238E27FC236}">
                <a16:creationId xmlns:a16="http://schemas.microsoft.com/office/drawing/2014/main" id="{33BEC6E6-95CE-4CD3-FD46-9777FF0127F6}"/>
              </a:ext>
            </a:extLst>
          </p:cNvPr>
          <p:cNvSpPr txBox="1"/>
          <p:nvPr/>
        </p:nvSpPr>
        <p:spPr>
          <a:xfrm>
            <a:off x="12064470" y="7371587"/>
            <a:ext cx="43899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E4DA66"/>
                </a:solidFill>
                <a:latin typeface="Source Sans 3"/>
                <a:ea typeface="Source Sans 3"/>
                <a:cs typeface="Source Sans 3"/>
                <a:sym typeface="Source Sans 3"/>
              </a:rPr>
              <a:t>Significant improvements in predictive accuracy.</a:t>
            </a:r>
            <a:endParaRPr sz="32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9" name="Google Shape;159;p19">
            <a:extLst>
              <a:ext uri="{FF2B5EF4-FFF2-40B4-BE49-F238E27FC236}">
                <a16:creationId xmlns:a16="http://schemas.microsoft.com/office/drawing/2014/main" id="{7F7DA1B6-3183-C548-EE1A-7CD8B11188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400" y="5181822"/>
            <a:ext cx="7930424" cy="1970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91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/>
          <p:nvPr/>
        </p:nvSpPr>
        <p:spPr>
          <a:xfrm>
            <a:off x="2005496" y="1162050"/>
            <a:ext cx="14277000" cy="22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000"/>
              </a:lnSpc>
            </a:pPr>
            <a:r>
              <a:rPr lang="en" sz="13200" dirty="0">
                <a:latin typeface="Bebas Neue"/>
                <a:sym typeface="Bebas Neue"/>
              </a:rPr>
              <a:t>Literature Survey</a:t>
            </a:r>
            <a:endParaRPr dirty="0"/>
          </a:p>
        </p:txBody>
      </p:sp>
      <p:sp>
        <p:nvSpPr>
          <p:cNvPr id="239" name="Google Shape;239;p17"/>
          <p:cNvSpPr/>
          <p:nvPr/>
        </p:nvSpPr>
        <p:spPr>
          <a:xfrm rot="10530533">
            <a:off x="-10546140" y="-4815554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 extrusionOk="0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0" name="Google Shape;240;p17"/>
          <p:cNvSpPr/>
          <p:nvPr/>
        </p:nvSpPr>
        <p:spPr>
          <a:xfrm rot="-2802988">
            <a:off x="5978264" y="12234492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 extrusionOk="0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1" name="Google Shape;241;p17"/>
          <p:cNvSpPr/>
          <p:nvPr/>
        </p:nvSpPr>
        <p:spPr>
          <a:xfrm rot="299930">
            <a:off x="-2084409" y="9400729"/>
            <a:ext cx="10179410" cy="2175850"/>
          </a:xfrm>
          <a:custGeom>
            <a:avLst/>
            <a:gdLst/>
            <a:ahLst/>
            <a:cxnLst/>
            <a:rect l="l" t="t" r="r" b="b"/>
            <a:pathLst>
              <a:path w="10179410" h="2175849" extrusionOk="0">
                <a:moveTo>
                  <a:pt x="0" y="0"/>
                </a:moveTo>
                <a:lnTo>
                  <a:pt x="10179410" y="0"/>
                </a:lnTo>
                <a:lnTo>
                  <a:pt x="10179410" y="2175849"/>
                </a:lnTo>
                <a:lnTo>
                  <a:pt x="0" y="2175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2" name="Google Shape;242;p17"/>
          <p:cNvSpPr/>
          <p:nvPr/>
        </p:nvSpPr>
        <p:spPr>
          <a:xfrm rot="-535885">
            <a:off x="-5871842" y="-1114634"/>
            <a:ext cx="6882004" cy="8229600"/>
          </a:xfrm>
          <a:custGeom>
            <a:avLst/>
            <a:gdLst/>
            <a:ahLst/>
            <a:cxnLst/>
            <a:rect l="l" t="t" r="r" b="b"/>
            <a:pathLst>
              <a:path w="6882003" h="8229600" extrusionOk="0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3" name="Google Shape;243;p17"/>
          <p:cNvSpPr/>
          <p:nvPr/>
        </p:nvSpPr>
        <p:spPr>
          <a:xfrm rot="437526">
            <a:off x="17753752" y="5296880"/>
            <a:ext cx="6882004" cy="8229600"/>
          </a:xfrm>
          <a:custGeom>
            <a:avLst/>
            <a:gdLst/>
            <a:ahLst/>
            <a:cxnLst/>
            <a:rect l="l" t="t" r="r" b="b"/>
            <a:pathLst>
              <a:path w="6882003" h="8229600" extrusionOk="0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3DD9B7-0980-EE72-DB56-952AD866B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66408"/>
              </p:ext>
            </p:extLst>
          </p:nvPr>
        </p:nvGraphicFramePr>
        <p:xfrm>
          <a:off x="2005496" y="3034145"/>
          <a:ext cx="14277000" cy="62530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1218">
                  <a:extLst>
                    <a:ext uri="{9D8B030D-6E8A-4147-A177-3AD203B41FA5}">
                      <a16:colId xmlns:a16="http://schemas.microsoft.com/office/drawing/2014/main" val="1072903519"/>
                    </a:ext>
                  </a:extLst>
                </a:gridCol>
                <a:gridCol w="5827208">
                  <a:extLst>
                    <a:ext uri="{9D8B030D-6E8A-4147-A177-3AD203B41FA5}">
                      <a16:colId xmlns:a16="http://schemas.microsoft.com/office/drawing/2014/main" val="350956381"/>
                    </a:ext>
                  </a:extLst>
                </a:gridCol>
                <a:gridCol w="6968574">
                  <a:extLst>
                    <a:ext uri="{9D8B030D-6E8A-4147-A177-3AD203B41FA5}">
                      <a16:colId xmlns:a16="http://schemas.microsoft.com/office/drawing/2014/main" val="2754286360"/>
                    </a:ext>
                  </a:extLst>
                </a:gridCol>
              </a:tblGrid>
              <a:tr h="614258">
                <a:tc>
                  <a:txBody>
                    <a:bodyPr/>
                    <a:lstStyle/>
                    <a:p>
                      <a:pPr algn="just"/>
                      <a:endParaRPr lang="en-US" dirty="0"/>
                    </a:p>
                    <a:p>
                      <a:pPr algn="just"/>
                      <a:r>
                        <a:rPr lang="en-US" sz="1800" dirty="0"/>
                        <a:t>SL NO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sz="1800" dirty="0"/>
                        <a:t>Article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sz="1800" dirty="0"/>
                        <a:t>Author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937802"/>
                  </a:ext>
                </a:extLst>
              </a:tr>
              <a:tr h="976898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Mathematical Epidemiology : </a:t>
                      </a:r>
                      <a:r>
                        <a:rPr lang="en-GB" sz="2000" dirty="0"/>
                        <a:t>A foundational book on epidemic modelling, including the SIR model and its extensions.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Fred Brauer, Pauline van den Driessche, Jianhong Wu - 2008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873544"/>
                  </a:ext>
                </a:extLst>
              </a:tr>
              <a:tr h="1272927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Machine Learning Applications in Predicting Epidemics: COVID-19 Case Study : Explores how machine learning models enhance epidemic predictions using COVID-19 as a case study.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Lalmuanawma</a:t>
                      </a:r>
                      <a:r>
                        <a:rPr lang="en-IN" sz="2000" dirty="0"/>
                        <a:t> et al :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350972"/>
                  </a:ext>
                </a:extLst>
              </a:tr>
              <a:tr h="1272927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Hybrid Epidemic Forecasting Model Based on SIR and Machine Learning : Proposes integrating SIR models with machine learning for improved epidemic predictions.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Huang et al. : 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551934"/>
                  </a:ext>
                </a:extLst>
              </a:tr>
              <a:tr h="976898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Data-Driven Epidemic Forecasting Using Machine Learning : Focuses on the use of ML to forecast epidemic trends from large datasets.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Yang et al :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81058"/>
                  </a:ext>
                </a:extLst>
              </a:tr>
              <a:tr h="976898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dirty="0"/>
                        <a:t>SIR Epidemic Model with Diffusion : The foundational paper introducing the SIR model for epidemic </a:t>
                      </a:r>
                      <a:r>
                        <a:rPr lang="en-GB" sz="2000" dirty="0" err="1"/>
                        <a:t>modeling</a:t>
                      </a:r>
                      <a:r>
                        <a:rPr lang="en-GB" sz="2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W.O. </a:t>
                      </a:r>
                      <a:r>
                        <a:rPr lang="en-IN" sz="2000" dirty="0" err="1"/>
                        <a:t>Kermack</a:t>
                      </a:r>
                      <a:r>
                        <a:rPr lang="en-IN" sz="2000" dirty="0"/>
                        <a:t>, A.G. McKendrick : 1927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46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/>
          <p:nvPr/>
        </p:nvSpPr>
        <p:spPr>
          <a:xfrm>
            <a:off x="0" y="0"/>
            <a:ext cx="1169385" cy="4653886"/>
          </a:xfrm>
          <a:custGeom>
            <a:avLst/>
            <a:gdLst/>
            <a:ahLst/>
            <a:cxnLst/>
            <a:rect l="l" t="t" r="r" b="b"/>
            <a:pathLst>
              <a:path w="307986" h="1516809" extrusionOk="0">
                <a:moveTo>
                  <a:pt x="0" y="0"/>
                </a:moveTo>
                <a:lnTo>
                  <a:pt x="307986" y="0"/>
                </a:lnTo>
                <a:lnTo>
                  <a:pt x="307986" y="1516809"/>
                </a:lnTo>
                <a:lnTo>
                  <a:pt x="0" y="1516809"/>
                </a:lnTo>
                <a:close/>
              </a:path>
            </a:pathLst>
          </a:custGeom>
          <a:solidFill>
            <a:srgbClr val="AF9B45"/>
          </a:solidFill>
          <a:ln>
            <a:noFill/>
          </a:ln>
        </p:spPr>
      </p:sp>
      <p:cxnSp>
        <p:nvCxnSpPr>
          <p:cNvPr id="255" name="Google Shape;255;p25"/>
          <p:cNvCxnSpPr/>
          <p:nvPr/>
        </p:nvCxnSpPr>
        <p:spPr>
          <a:xfrm>
            <a:off x="-42900" y="4667304"/>
            <a:ext cx="18330900" cy="0"/>
          </a:xfrm>
          <a:prstGeom prst="straightConnector1">
            <a:avLst/>
          </a:prstGeom>
          <a:noFill/>
          <a:ln w="19050" cap="flat" cmpd="sng">
            <a:solidFill>
              <a:srgbClr val="3732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25"/>
          <p:cNvSpPr txBox="1"/>
          <p:nvPr/>
        </p:nvSpPr>
        <p:spPr>
          <a:xfrm>
            <a:off x="1169385" y="5197628"/>
            <a:ext cx="91569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373236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Mathematical Foundations:</a:t>
            </a:r>
            <a:endParaRPr lang="en-US" sz="4000" dirty="0"/>
          </a:p>
        </p:txBody>
      </p:sp>
      <p:sp>
        <p:nvSpPr>
          <p:cNvPr id="265" name="Google Shape;265;p25"/>
          <p:cNvSpPr txBox="1"/>
          <p:nvPr/>
        </p:nvSpPr>
        <p:spPr>
          <a:xfrm>
            <a:off x="1038055" y="7011458"/>
            <a:ext cx="1654026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Susceptible (S): Individuals who are not yet infected but are at risk of infection</a:t>
            </a:r>
            <a:r>
              <a:rPr lang="en-US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. </a:t>
            </a:r>
            <a:endParaRPr sz="3000" dirty="0"/>
          </a:p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Infectious (I): Individuals who are currently infected and can spread the disease.</a:t>
            </a:r>
          </a:p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Recovered (R): Individuals who have recovered and are no longer susceptible or infectious.</a:t>
            </a:r>
            <a:r>
              <a:rPr lang="en-US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2B6C2-F875-E4B2-1CDD-C970F0A0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22"/>
          <a:stretch/>
        </p:blipFill>
        <p:spPr>
          <a:xfrm>
            <a:off x="1169385" y="0"/>
            <a:ext cx="17118615" cy="4653886"/>
          </a:xfrm>
          <a:prstGeom prst="rect">
            <a:avLst/>
          </a:prstGeom>
        </p:spPr>
      </p:pic>
      <p:sp>
        <p:nvSpPr>
          <p:cNvPr id="6" name="Google Shape;229;p17">
            <a:extLst>
              <a:ext uri="{FF2B5EF4-FFF2-40B4-BE49-F238E27FC236}">
                <a16:creationId xmlns:a16="http://schemas.microsoft.com/office/drawing/2014/main" id="{C2B7A2B8-B541-D41D-6167-626CADF94EDC}"/>
              </a:ext>
            </a:extLst>
          </p:cNvPr>
          <p:cNvSpPr txBox="1"/>
          <p:nvPr/>
        </p:nvSpPr>
        <p:spPr>
          <a:xfrm>
            <a:off x="1169385" y="5996821"/>
            <a:ext cx="164089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GB" sz="3000" dirty="0">
                <a:solidFill>
                  <a:srgbClr val="373236"/>
                </a:solidFill>
                <a:latin typeface="Cormorant Garamond"/>
                <a:sym typeface="David Libre"/>
              </a:rPr>
              <a:t>The SIR model (Susceptible-Infectious-Recovered) is a classic mathematical model used to describe the spread of infectious diseases. It divides the population into three compartments:</a:t>
            </a:r>
            <a:endParaRPr sz="3000" dirty="0">
              <a:solidFill>
                <a:srgbClr val="373236"/>
              </a:solidFill>
              <a:latin typeface="Cormorant Garamon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972" y="3106200"/>
            <a:ext cx="7381675" cy="685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4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276" name="Google Shape;276;p14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277" name="Google Shape;277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78" name="Google Shape;278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4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280" name="Google Shape;280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1" name="Google Shape;281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4" name="Google Shape;284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4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286" name="Google Shape;286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7" name="Google Shape;287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14"/>
          <p:cNvSpPr txBox="1"/>
          <p:nvPr/>
        </p:nvSpPr>
        <p:spPr>
          <a:xfrm>
            <a:off x="1037231" y="3115677"/>
            <a:ext cx="7496746" cy="228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99" dirty="0">
                <a:solidFill>
                  <a:srgbClr val="B09FDF"/>
                </a:solidFill>
                <a:latin typeface="Caveat Brush"/>
                <a:sym typeface="Caveat Brush"/>
              </a:rPr>
              <a:t>Use ML for real-time parameter tuning (𝛽,𝛾β,γ) based on historical and streaming data.</a:t>
            </a:r>
            <a:endParaRPr lang="en-US" dirty="0"/>
          </a:p>
        </p:txBody>
      </p:sp>
      <p:sp>
        <p:nvSpPr>
          <p:cNvPr id="292" name="Google Shape;292;p14"/>
          <p:cNvSpPr txBox="1"/>
          <p:nvPr/>
        </p:nvSpPr>
        <p:spPr>
          <a:xfrm>
            <a:off x="4688402" y="6111360"/>
            <a:ext cx="5375246" cy="228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99" dirty="0">
                <a:solidFill>
                  <a:srgbClr val="86C9CF"/>
                </a:solidFill>
                <a:latin typeface="Caveat Brush"/>
                <a:sym typeface="Caveat Brush"/>
              </a:rPr>
              <a:t>Predict anomalies using ML models like Gradient Boosting or LSTMs.</a:t>
            </a:r>
            <a:endParaRPr lang="en-US" dirty="0"/>
          </a:p>
        </p:txBody>
      </p:sp>
      <p:sp>
        <p:nvSpPr>
          <p:cNvPr id="293" name="Google Shape;293;p14"/>
          <p:cNvSpPr txBox="1"/>
          <p:nvPr/>
        </p:nvSpPr>
        <p:spPr>
          <a:xfrm>
            <a:off x="-1157375" y="530250"/>
            <a:ext cx="20602800" cy="196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00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Combining SIR with ML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8887" b="-8887"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1028700" y="5839757"/>
            <a:ext cx="517765" cy="977523"/>
            <a:chOff x="0" y="-85725"/>
            <a:chExt cx="474717" cy="896249"/>
          </a:xfrm>
        </p:grpSpPr>
        <p:sp>
          <p:nvSpPr>
            <p:cNvPr id="186" name="Google Shape;186;p21"/>
            <p:cNvSpPr/>
            <p:nvPr/>
          </p:nvSpPr>
          <p:spPr>
            <a:xfrm>
              <a:off x="0" y="0"/>
              <a:ext cx="474717" cy="810524"/>
            </a:xfrm>
            <a:custGeom>
              <a:avLst/>
              <a:gdLst/>
              <a:ahLst/>
              <a:cxnLst/>
              <a:rect l="l" t="t" r="r" b="b"/>
              <a:pathLst>
                <a:path w="474717" h="810524" extrusionOk="0">
                  <a:moveTo>
                    <a:pt x="0" y="0"/>
                  </a:moveTo>
                  <a:lnTo>
                    <a:pt x="474717" y="0"/>
                  </a:lnTo>
                  <a:lnTo>
                    <a:pt x="474717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7" name="Google Shape;187;p21"/>
            <p:cNvSpPr txBox="1"/>
            <p:nvPr/>
          </p:nvSpPr>
          <p:spPr>
            <a:xfrm>
              <a:off x="0" y="-85725"/>
              <a:ext cx="474717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SemiBold"/>
                  <a:ea typeface="Cormorant Garamond SemiBold"/>
                  <a:cs typeface="Cormorant Garamond SemiBold"/>
                  <a:sym typeface="Cormorant Garamond SemiBold"/>
                </a:rPr>
                <a:t>1</a:t>
              </a:r>
              <a:endParaRPr/>
            </a:p>
          </p:txBody>
        </p:sp>
      </p:grpSp>
      <p:grpSp>
        <p:nvGrpSpPr>
          <p:cNvPr id="188" name="Google Shape;188;p21"/>
          <p:cNvGrpSpPr/>
          <p:nvPr/>
        </p:nvGrpSpPr>
        <p:grpSpPr>
          <a:xfrm>
            <a:off x="4868638" y="5839757"/>
            <a:ext cx="539648" cy="977523"/>
            <a:chOff x="0" y="-85725"/>
            <a:chExt cx="494780" cy="896249"/>
          </a:xfrm>
        </p:grpSpPr>
        <p:sp>
          <p:nvSpPr>
            <p:cNvPr id="189" name="Google Shape;189;p21"/>
            <p:cNvSpPr/>
            <p:nvPr/>
          </p:nvSpPr>
          <p:spPr>
            <a:xfrm>
              <a:off x="0" y="0"/>
              <a:ext cx="494780" cy="810524"/>
            </a:xfrm>
            <a:custGeom>
              <a:avLst/>
              <a:gdLst/>
              <a:ahLst/>
              <a:cxnLst/>
              <a:rect l="l" t="t" r="r" b="b"/>
              <a:pathLst>
                <a:path w="494780" h="810524" extrusionOk="0">
                  <a:moveTo>
                    <a:pt x="0" y="0"/>
                  </a:moveTo>
                  <a:lnTo>
                    <a:pt x="494780" y="0"/>
                  </a:lnTo>
                  <a:lnTo>
                    <a:pt x="494780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0" name="Google Shape;190;p21"/>
            <p:cNvSpPr txBox="1"/>
            <p:nvPr/>
          </p:nvSpPr>
          <p:spPr>
            <a:xfrm>
              <a:off x="0" y="-85725"/>
              <a:ext cx="494780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2</a:t>
              </a:r>
              <a:endParaRPr/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8708575" y="5839757"/>
            <a:ext cx="550589" cy="977523"/>
            <a:chOff x="0" y="-85725"/>
            <a:chExt cx="504812" cy="896249"/>
          </a:xfrm>
        </p:grpSpPr>
        <p:sp>
          <p:nvSpPr>
            <p:cNvPr id="192" name="Google Shape;192;p21"/>
            <p:cNvSpPr/>
            <p:nvPr/>
          </p:nvSpPr>
          <p:spPr>
            <a:xfrm>
              <a:off x="0" y="0"/>
              <a:ext cx="504812" cy="810524"/>
            </a:xfrm>
            <a:custGeom>
              <a:avLst/>
              <a:gdLst/>
              <a:ahLst/>
              <a:cxnLst/>
              <a:rect l="l" t="t" r="r" b="b"/>
              <a:pathLst>
                <a:path w="504812" h="810524" extrusionOk="0">
                  <a:moveTo>
                    <a:pt x="0" y="0"/>
                  </a:moveTo>
                  <a:lnTo>
                    <a:pt x="504812" y="0"/>
                  </a:lnTo>
                  <a:lnTo>
                    <a:pt x="504812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3" name="Google Shape;193;p21"/>
            <p:cNvSpPr txBox="1"/>
            <p:nvPr/>
          </p:nvSpPr>
          <p:spPr>
            <a:xfrm>
              <a:off x="0" y="-85725"/>
              <a:ext cx="504812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3</a:t>
              </a:r>
              <a:endParaRPr/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12548513" y="5839757"/>
            <a:ext cx="605296" cy="977523"/>
            <a:chOff x="0" y="-85725"/>
            <a:chExt cx="554970" cy="896249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554970" cy="810524"/>
            </a:xfrm>
            <a:custGeom>
              <a:avLst/>
              <a:gdLst/>
              <a:ahLst/>
              <a:cxnLst/>
              <a:rect l="l" t="t" r="r" b="b"/>
              <a:pathLst>
                <a:path w="554970" h="810524" extrusionOk="0">
                  <a:moveTo>
                    <a:pt x="0" y="0"/>
                  </a:moveTo>
                  <a:lnTo>
                    <a:pt x="554970" y="0"/>
                  </a:lnTo>
                  <a:lnTo>
                    <a:pt x="554970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6" name="Google Shape;196;p21"/>
            <p:cNvSpPr txBox="1"/>
            <p:nvPr/>
          </p:nvSpPr>
          <p:spPr>
            <a:xfrm>
              <a:off x="0" y="-85725"/>
              <a:ext cx="554970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4</a:t>
              </a:r>
              <a:endParaRPr/>
            </a:p>
          </p:txBody>
        </p:sp>
      </p:grpSp>
      <p:cxnSp>
        <p:nvCxnSpPr>
          <p:cNvPr id="197" name="Google Shape;197;p21"/>
          <p:cNvCxnSpPr/>
          <p:nvPr/>
        </p:nvCxnSpPr>
        <p:spPr>
          <a:xfrm>
            <a:off x="1546465" y="6375268"/>
            <a:ext cx="3322172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21"/>
          <p:cNvCxnSpPr/>
          <p:nvPr/>
        </p:nvCxnSpPr>
        <p:spPr>
          <a:xfrm>
            <a:off x="5386403" y="6380455"/>
            <a:ext cx="3322172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9259164" y="6375268"/>
            <a:ext cx="3289348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21"/>
          <p:cNvSpPr/>
          <p:nvPr/>
        </p:nvSpPr>
        <p:spPr>
          <a:xfrm>
            <a:off x="0" y="10001100"/>
            <a:ext cx="16386913" cy="285959"/>
          </a:xfrm>
          <a:custGeom>
            <a:avLst/>
            <a:gdLst/>
            <a:ahLst/>
            <a:cxnLst/>
            <a:rect l="l" t="t" r="r" b="b"/>
            <a:pathLst>
              <a:path w="4340904" h="75302" extrusionOk="0">
                <a:moveTo>
                  <a:pt x="0" y="0"/>
                </a:moveTo>
                <a:lnTo>
                  <a:pt x="4340904" y="0"/>
                </a:lnTo>
                <a:lnTo>
                  <a:pt x="4340904" y="75302"/>
                </a:lnTo>
                <a:lnTo>
                  <a:pt x="0" y="75302"/>
                </a:lnTo>
                <a:close/>
              </a:path>
            </a:pathLst>
          </a:custGeom>
          <a:solidFill>
            <a:srgbClr val="766175"/>
          </a:solidFill>
          <a:ln>
            <a:noFill/>
          </a:ln>
        </p:spPr>
      </p:sp>
      <p:sp>
        <p:nvSpPr>
          <p:cNvPr id="202" name="Google Shape;202;p21"/>
          <p:cNvSpPr txBox="1"/>
          <p:nvPr/>
        </p:nvSpPr>
        <p:spPr>
          <a:xfrm>
            <a:off x="1287582" y="4798829"/>
            <a:ext cx="35202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Train SIR model with historical data.</a:t>
            </a:r>
            <a:endParaRPr sz="2000" dirty="0"/>
          </a:p>
        </p:txBody>
      </p:sp>
      <p:sp>
        <p:nvSpPr>
          <p:cNvPr id="204" name="Google Shape;204;p21"/>
          <p:cNvSpPr txBox="1"/>
          <p:nvPr/>
        </p:nvSpPr>
        <p:spPr>
          <a:xfrm>
            <a:off x="8730459" y="4233076"/>
            <a:ext cx="35202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Integrate predictions into epidemic control strategies.</a:t>
            </a:r>
            <a:r>
              <a:rPr lang="en-US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endParaRPr sz="3200" dirty="0"/>
          </a:p>
        </p:txBody>
      </p:sp>
      <p:sp>
        <p:nvSpPr>
          <p:cNvPr id="206" name="Google Shape;206;p21"/>
          <p:cNvSpPr txBox="1"/>
          <p:nvPr/>
        </p:nvSpPr>
        <p:spPr>
          <a:xfrm>
            <a:off x="4868769" y="6931268"/>
            <a:ext cx="41151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Use ML to optimize parameters and identify deviations.</a:t>
            </a:r>
            <a:endParaRPr sz="3200" dirty="0"/>
          </a:p>
        </p:txBody>
      </p:sp>
      <p:sp>
        <p:nvSpPr>
          <p:cNvPr id="208" name="Google Shape;208;p21"/>
          <p:cNvSpPr txBox="1"/>
          <p:nvPr/>
        </p:nvSpPr>
        <p:spPr>
          <a:xfrm>
            <a:off x="12548512" y="6931268"/>
            <a:ext cx="38394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Compare the result after analysis with the data.</a:t>
            </a:r>
            <a:endParaRPr sz="3200" dirty="0"/>
          </a:p>
        </p:txBody>
      </p:sp>
      <p:sp>
        <p:nvSpPr>
          <p:cNvPr id="209" name="Google Shape;209;p21"/>
          <p:cNvSpPr txBox="1"/>
          <p:nvPr/>
        </p:nvSpPr>
        <p:spPr>
          <a:xfrm>
            <a:off x="12228705" y="1028700"/>
            <a:ext cx="5030700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>
                <a:solidFill>
                  <a:srgbClr val="DDB272"/>
                </a:solidFill>
                <a:latin typeface="Exo 2"/>
                <a:sym typeface="Exo 2"/>
              </a:rPr>
              <a:t>Methodology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CE9E9359-3DE8-6B2F-F756-8448DD7B6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>
            <a:extLst>
              <a:ext uri="{FF2B5EF4-FFF2-40B4-BE49-F238E27FC236}">
                <a16:creationId xmlns:a16="http://schemas.microsoft.com/office/drawing/2014/main" id="{A321EB14-A01B-A735-E840-C5C66E4A73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>
            <a:extLst>
              <a:ext uri="{FF2B5EF4-FFF2-40B4-BE49-F238E27FC236}">
                <a16:creationId xmlns:a16="http://schemas.microsoft.com/office/drawing/2014/main" id="{99D5B1CF-A4BA-4233-8C9F-10F41CE1D18B}"/>
              </a:ext>
            </a:extLst>
          </p:cNvPr>
          <p:cNvSpPr/>
          <p:nvPr/>
        </p:nvSpPr>
        <p:spPr>
          <a:xfrm>
            <a:off x="125" y="8908575"/>
            <a:ext cx="18285061" cy="1591039"/>
          </a:xfrm>
          <a:custGeom>
            <a:avLst/>
            <a:gdLst/>
            <a:ahLst/>
            <a:cxnLst/>
            <a:rect l="l" t="t" r="r" b="b"/>
            <a:pathLst>
              <a:path w="4928588" h="418970" extrusionOk="0">
                <a:moveTo>
                  <a:pt x="0" y="0"/>
                </a:moveTo>
                <a:lnTo>
                  <a:pt x="4928588" y="0"/>
                </a:lnTo>
                <a:lnTo>
                  <a:pt x="4928588" y="418970"/>
                </a:lnTo>
                <a:lnTo>
                  <a:pt x="0" y="418970"/>
                </a:lnTo>
                <a:close/>
              </a:path>
            </a:pathLst>
          </a:custGeom>
          <a:solidFill>
            <a:srgbClr val="869856"/>
          </a:solidFill>
          <a:ln>
            <a:noFill/>
          </a:ln>
        </p:spPr>
      </p:sp>
      <p:sp>
        <p:nvSpPr>
          <p:cNvPr id="185" name="Google Shape;185;p21">
            <a:extLst>
              <a:ext uri="{FF2B5EF4-FFF2-40B4-BE49-F238E27FC236}">
                <a16:creationId xmlns:a16="http://schemas.microsoft.com/office/drawing/2014/main" id="{486CF0AC-6753-3543-0FED-1CDA805F55CF}"/>
              </a:ext>
            </a:extLst>
          </p:cNvPr>
          <p:cNvSpPr txBox="1"/>
          <p:nvPr/>
        </p:nvSpPr>
        <p:spPr>
          <a:xfrm>
            <a:off x="10445427" y="1424241"/>
            <a:ext cx="49587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362620"/>
                </a:solidFill>
                <a:latin typeface="Vollkorn SemiBold"/>
                <a:ea typeface="Vollkorn SemiBold"/>
                <a:sym typeface="Vollkorn SemiBold"/>
              </a:rPr>
              <a:t>Result and Discussion</a:t>
            </a:r>
            <a:endParaRPr sz="1200" dirty="0"/>
          </a:p>
        </p:txBody>
      </p:sp>
      <p:sp>
        <p:nvSpPr>
          <p:cNvPr id="186" name="Google Shape;186;p21">
            <a:extLst>
              <a:ext uri="{FF2B5EF4-FFF2-40B4-BE49-F238E27FC236}">
                <a16:creationId xmlns:a16="http://schemas.microsoft.com/office/drawing/2014/main" id="{1CEA16D7-5C30-DEBB-2EC7-D717A90E95A1}"/>
              </a:ext>
            </a:extLst>
          </p:cNvPr>
          <p:cNvSpPr txBox="1"/>
          <p:nvPr/>
        </p:nvSpPr>
        <p:spPr>
          <a:xfrm>
            <a:off x="1427538" y="3489508"/>
            <a:ext cx="638640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Improved R0 estimation by 20% compared to standalone SIR models.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15% better trend prediction accuracy using the hybrid model.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Faster adaptation to real-time data streams using ML components.</a:t>
            </a:r>
            <a:endParaRPr sz="16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DD2F6D1B-2A1F-552C-C623-0CFB32CAEC8C}"/>
              </a:ext>
            </a:extLst>
          </p:cNvPr>
          <p:cNvSpPr txBox="1"/>
          <p:nvPr/>
        </p:nvSpPr>
        <p:spPr>
          <a:xfrm>
            <a:off x="1561337" y="2415120"/>
            <a:ext cx="559905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362620"/>
                </a:solidFill>
                <a:latin typeface="Vollkorn"/>
                <a:ea typeface="Vollkorn"/>
                <a:cs typeface="Vollkorn"/>
                <a:sym typeface="Vollkorn"/>
              </a:rPr>
              <a:t>Metrics Evaluated:</a:t>
            </a:r>
            <a:endParaRPr dirty="0"/>
          </a:p>
        </p:txBody>
      </p:sp>
      <p:sp>
        <p:nvSpPr>
          <p:cNvPr id="188" name="Google Shape;188;p21">
            <a:extLst>
              <a:ext uri="{FF2B5EF4-FFF2-40B4-BE49-F238E27FC236}">
                <a16:creationId xmlns:a16="http://schemas.microsoft.com/office/drawing/2014/main" id="{D5A28D65-A95F-022D-CFFB-7F3C00FC2B8A}"/>
              </a:ext>
            </a:extLst>
          </p:cNvPr>
          <p:cNvSpPr txBox="1"/>
          <p:nvPr/>
        </p:nvSpPr>
        <p:spPr>
          <a:xfrm>
            <a:off x="10445427" y="5417010"/>
            <a:ext cx="63864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Combining mathematical models with ML significantly improves predictions.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Enhanced interpretability of epidemic trends using hybrid models.</a:t>
            </a:r>
            <a:endParaRPr lang="en-GB" sz="2800" i="0" u="none" strike="noStrike" cap="none" dirty="0">
              <a:solidFill>
                <a:srgbClr val="36262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9" name="Google Shape;189;p21">
            <a:extLst>
              <a:ext uri="{FF2B5EF4-FFF2-40B4-BE49-F238E27FC236}">
                <a16:creationId xmlns:a16="http://schemas.microsoft.com/office/drawing/2014/main" id="{CCCB23D4-6AE1-E25B-B37D-785C0A521D47}"/>
              </a:ext>
            </a:extLst>
          </p:cNvPr>
          <p:cNvSpPr txBox="1"/>
          <p:nvPr/>
        </p:nvSpPr>
        <p:spPr>
          <a:xfrm>
            <a:off x="10445427" y="4520111"/>
            <a:ext cx="55992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362620"/>
                </a:solidFill>
                <a:latin typeface="Vollkorn"/>
                <a:ea typeface="Vollkorn"/>
                <a:sym typeface="Vollkorn"/>
              </a:rPr>
              <a:t>Insights:</a:t>
            </a:r>
            <a:endParaRPr dirty="0"/>
          </a:p>
        </p:txBody>
      </p:sp>
      <p:pic>
        <p:nvPicPr>
          <p:cNvPr id="190" name="Google Shape;190;p21">
            <a:extLst>
              <a:ext uri="{FF2B5EF4-FFF2-40B4-BE49-F238E27FC236}">
                <a16:creationId xmlns:a16="http://schemas.microsoft.com/office/drawing/2014/main" id="{244CC4EC-5D78-5287-AEC9-FEBB53F93C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958"/>
          <a:stretch/>
        </p:blipFill>
        <p:spPr>
          <a:xfrm>
            <a:off x="-1" y="7972650"/>
            <a:ext cx="4047227" cy="15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>
            <a:extLst>
              <a:ext uri="{FF2B5EF4-FFF2-40B4-BE49-F238E27FC236}">
                <a16:creationId xmlns:a16="http://schemas.microsoft.com/office/drawing/2014/main" id="{953691E2-8DA4-1E21-5D58-1E444CE293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1260" b="20886"/>
          <a:stretch/>
        </p:blipFill>
        <p:spPr>
          <a:xfrm>
            <a:off x="13091575" y="7830000"/>
            <a:ext cx="5196426" cy="26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>
            <a:extLst>
              <a:ext uri="{FF2B5EF4-FFF2-40B4-BE49-F238E27FC236}">
                <a16:creationId xmlns:a16="http://schemas.microsoft.com/office/drawing/2014/main" id="{3BF3708F-5F68-8BAF-C3B2-8FF8F76F04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1475" y="1815450"/>
            <a:ext cx="552946" cy="536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3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70AFE-D426-0E06-93B2-ECA2A4D9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" y="423081"/>
            <a:ext cx="17501573" cy="940330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2748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8330" r="-18331"/>
            </a:stretch>
          </a:blipFill>
          <a:ln>
            <a:noFill/>
          </a:ln>
        </p:spPr>
      </p:sp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50" y="264100"/>
            <a:ext cx="16930698" cy="4207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6"/>
          <p:cNvGrpSpPr/>
          <p:nvPr/>
        </p:nvGrpSpPr>
        <p:grpSpPr>
          <a:xfrm>
            <a:off x="2303052" y="4628021"/>
            <a:ext cx="13681893" cy="3876618"/>
            <a:chOff x="0" y="25400"/>
            <a:chExt cx="18242524" cy="5474041"/>
          </a:xfrm>
        </p:grpSpPr>
        <p:cxnSp>
          <p:nvCxnSpPr>
            <p:cNvPr id="112" name="Google Shape;112;p16"/>
            <p:cNvCxnSpPr/>
            <p:nvPr/>
          </p:nvCxnSpPr>
          <p:spPr>
            <a:xfrm>
              <a:off x="0" y="2540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16"/>
            <p:cNvCxnSpPr/>
            <p:nvPr/>
          </p:nvCxnSpPr>
          <p:spPr>
            <a:xfrm>
              <a:off x="0" y="93774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16"/>
            <p:cNvCxnSpPr/>
            <p:nvPr/>
          </p:nvCxnSpPr>
          <p:spPr>
            <a:xfrm>
              <a:off x="0" y="185008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16"/>
            <p:cNvCxnSpPr/>
            <p:nvPr/>
          </p:nvCxnSpPr>
          <p:spPr>
            <a:xfrm>
              <a:off x="0" y="276242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16"/>
            <p:cNvCxnSpPr/>
            <p:nvPr/>
          </p:nvCxnSpPr>
          <p:spPr>
            <a:xfrm>
              <a:off x="0" y="367476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16"/>
            <p:cNvCxnSpPr/>
            <p:nvPr/>
          </p:nvCxnSpPr>
          <p:spPr>
            <a:xfrm>
              <a:off x="0" y="458710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16"/>
            <p:cNvCxnSpPr/>
            <p:nvPr/>
          </p:nvCxnSpPr>
          <p:spPr>
            <a:xfrm>
              <a:off x="0" y="549944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119" name="Google Shape;119;p16"/>
          <p:cNvSpPr txBox="1"/>
          <p:nvPr/>
        </p:nvSpPr>
        <p:spPr>
          <a:xfrm>
            <a:off x="2495878" y="2408830"/>
            <a:ext cx="132963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869856"/>
                </a:solidFill>
                <a:latin typeface="Vollkorn SemiBold"/>
                <a:ea typeface="Vollkorn SemiBold"/>
                <a:cs typeface="Vollkorn SemiBold"/>
                <a:sym typeface="Vollkorn SemiBold"/>
              </a:rPr>
              <a:t>References</a:t>
            </a:r>
            <a:endParaRPr dirty="0"/>
          </a:p>
        </p:txBody>
      </p:sp>
      <p:sp>
        <p:nvSpPr>
          <p:cNvPr id="120" name="Google Shape;120;p16"/>
          <p:cNvSpPr txBox="1"/>
          <p:nvPr/>
        </p:nvSpPr>
        <p:spPr>
          <a:xfrm>
            <a:off x="3110399" y="4783859"/>
            <a:ext cx="12067200" cy="311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i="0" u="none" strike="noStrike" cap="none" dirty="0" err="1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Kermack</a:t>
            </a:r>
            <a:r>
              <a:rPr lang="en-GB" sz="27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, W.O., McKendrick, A.G., “A Contribution to the Mathematical Theory of Epidemics,” 1927.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Alamo, T., et al., “Data-driven methods to monitor, model, forecast, and control COVID-19,” 2020.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Research on hybrid ML-mathematical epidemic models.</a:t>
            </a: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6">
            <a:alphaModFix/>
          </a:blip>
          <a:srcRect r="16645"/>
          <a:stretch/>
        </p:blipFill>
        <p:spPr>
          <a:xfrm>
            <a:off x="14256175" y="6836625"/>
            <a:ext cx="4031826" cy="35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terature Review Slides">
  <a:themeElements>
    <a:clrScheme name="Office">
      <a:dk1>
        <a:srgbClr val="5C1D05"/>
      </a:dk1>
      <a:lt1>
        <a:srgbClr val="D9CDBF"/>
      </a:lt1>
      <a:dk2>
        <a:srgbClr val="869856"/>
      </a:dk2>
      <a:lt2>
        <a:srgbClr val="8C6B58"/>
      </a:lt2>
      <a:accent1>
        <a:srgbClr val="B8A7DC"/>
      </a:accent1>
      <a:accent2>
        <a:srgbClr val="C76044"/>
      </a:accent2>
      <a:accent3>
        <a:srgbClr val="E4DA66"/>
      </a:accent3>
      <a:accent4>
        <a:srgbClr val="E5C28F"/>
      </a:accent4>
      <a:accent5>
        <a:srgbClr val="5E4938"/>
      </a:accent5>
      <a:accent6>
        <a:srgbClr val="B8A7DC"/>
      </a:accent6>
      <a:hlink>
        <a:srgbClr val="86985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507</Words>
  <Application>Microsoft Office PowerPoint</Application>
  <PresentationFormat>Custom</PresentationFormat>
  <Paragraphs>65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Cormorant Garamond Medium</vt:lpstr>
      <vt:lpstr>Caveat Brush</vt:lpstr>
      <vt:lpstr>Vollkorn SemiBold</vt:lpstr>
      <vt:lpstr>Source Sans 3</vt:lpstr>
      <vt:lpstr>Cabin</vt:lpstr>
      <vt:lpstr>Vollkorn</vt:lpstr>
      <vt:lpstr>Arial</vt:lpstr>
      <vt:lpstr>Cormorant Garamond</vt:lpstr>
      <vt:lpstr>Calibri</vt:lpstr>
      <vt:lpstr>Cormorant Garamond SemiBold</vt:lpstr>
      <vt:lpstr>Bebas Neue</vt:lpstr>
      <vt:lpstr>Exo 2</vt:lpstr>
      <vt:lpstr>Literature Review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Sujith S</dc:creator>
  <cp:lastModifiedBy>Sujith S</cp:lastModifiedBy>
  <cp:revision>9</cp:revision>
  <dcterms:modified xsi:type="dcterms:W3CDTF">2025-01-08T14:02:51Z</dcterms:modified>
</cp:coreProperties>
</file>